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5AD0F-54C7-425B-9EB4-8FED45BF0CD5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6C5FD-DCC3-4189-9684-87AFD882B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7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D86AD-15E1-4EDB-8711-6E9D320B2FD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46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8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9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30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962400" y="0"/>
            <a:ext cx="8229600" cy="6858000"/>
          </a:xfrm>
          <a:prstGeom prst="rect">
            <a:avLst/>
          </a:prstGeom>
          <a:solidFill>
            <a:srgbClr val="F86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5544966" cy="4876800"/>
          </a:xfrm>
          <a:prstGeom prst="rect">
            <a:avLst/>
          </a:prstGeom>
        </p:spPr>
      </p:pic>
      <p:pic>
        <p:nvPicPr>
          <p:cNvPr id="12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76200" y="20910"/>
            <a:ext cx="603744" cy="653921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8045" y="3200400"/>
            <a:ext cx="837659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6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06558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55">
          <p15:clr>
            <a:srgbClr val="FBAE40"/>
          </p15:clr>
        </p15:guide>
        <p15:guide id="4294967295" pos="257">
          <p15:clr>
            <a:srgbClr val="FBAE40"/>
          </p15:clr>
        </p15:guide>
        <p15:guide id="4294967295" pos="68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-3313" y="2728131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F86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900" kern="0" dirty="0" smtClean="0">
                <a:solidFill>
                  <a:srgbClr val="0070AD"/>
                </a:solidFill>
                <a:cs typeface="Arial" panose="020B0604020202020204" pitchFamily="34" charset="0"/>
              </a:rPr>
              <a:t>WINDOWS</a:t>
            </a:r>
            <a:r>
              <a:rPr lang="en-US" sz="900" kern="0" baseline="0" dirty="0" smtClean="0">
                <a:solidFill>
                  <a:srgbClr val="0070AD"/>
                </a:solidFill>
                <a:cs typeface="Arial" panose="020B0604020202020204" pitchFamily="34" charset="0"/>
              </a:rPr>
              <a:t> FUNDAMENTALS | Team Boost</a:t>
            </a:r>
            <a:endParaRPr lang="en-US" sz="900" kern="0" dirty="0">
              <a:solidFill>
                <a:srgbClr val="0070AD"/>
              </a:solidFill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838255" cy="1616746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0532" y="762000"/>
            <a:ext cx="837659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421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382" y="534770"/>
            <a:ext cx="8376592" cy="4941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10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1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WINDOWS FUNDAMENTALS | Team Boost</a:t>
            </a:r>
            <a:endParaRPr lang="en-US" sz="800" kern="0" dirty="0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587500" y="6743700"/>
            <a:ext cx="914400" cy="91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2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0973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8229600" cy="6858000"/>
          </a:xfrm>
          <a:prstGeom prst="rect">
            <a:avLst/>
          </a:pr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30" y="1295400"/>
            <a:ext cx="5544966" cy="48768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820400" y="0"/>
            <a:ext cx="1295400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13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512056" y="46383"/>
            <a:ext cx="603744" cy="653921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5290" y="3429000"/>
            <a:ext cx="837659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6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040494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55">
          <p15:clr>
            <a:srgbClr val="FBAE40"/>
          </p15:clr>
        </p15:guide>
        <p15:guide id="4294967295" pos="257">
          <p15:clr>
            <a:srgbClr val="FBAE40"/>
          </p15:clr>
        </p15:guide>
        <p15:guide id="4294967295" pos="68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-3313" y="2728131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70AD"/>
                </a:solidFill>
                <a:cs typeface="Arial" panose="020B0604020202020204" pitchFamily="34" charset="0"/>
              </a:rPr>
              <a:t>WINDOWS</a:t>
            </a:r>
            <a:r>
              <a:rPr lang="en-US" sz="800" kern="0" baseline="0" dirty="0" smtClean="0">
                <a:solidFill>
                  <a:srgbClr val="0070AD"/>
                </a:solidFill>
                <a:cs typeface="Arial" panose="020B0604020202020204" pitchFamily="34" charset="0"/>
              </a:rPr>
              <a:t> FUNDAMENTALS | Team Boost</a:t>
            </a:r>
            <a:endParaRPr lang="en-US" sz="800" kern="0" dirty="0">
              <a:solidFill>
                <a:srgbClr val="0070AD"/>
              </a:solidFill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838255" cy="1616746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0532" y="762000"/>
            <a:ext cx="837659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90988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052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9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9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6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0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4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8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6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EBEC3-D54B-4869-A337-D32D8B5CABB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6F056-7CD0-409B-98CF-281BF1233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2" y="404192"/>
            <a:ext cx="8376592" cy="86360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is windows server OS?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0973" y="1698487"/>
            <a:ext cx="72692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Microsoft Windows Server OS (operating system) is a series of enterprise-class server operating systems designed to share services with multiple users and provide extensive administrative control of data storage, applications and corporate networks.</a:t>
            </a:r>
          </a:p>
          <a:p>
            <a:pPr algn="just"/>
            <a:endParaRPr lang="en-US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000000"/>
                </a:solidFill>
                <a:cs typeface="Times New Roman" pitchFamily="18" charset="0"/>
              </a:rPr>
              <a:t>Development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for Windows Server started in the early 1980s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000000"/>
                </a:solidFill>
                <a:cs typeface="Times New Roman" pitchFamily="18" charset="0"/>
              </a:rPr>
              <a:t>Microsoft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engineer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David Cutler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developed the kernel of Windows NT with the intent to provide speed, security and reliability that large organizations require in a server operating system.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05" y="4991696"/>
            <a:ext cx="4802140" cy="16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4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5218253" cy="6858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53" y="1"/>
            <a:ext cx="69737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3359" y="271255"/>
            <a:ext cx="11017250" cy="863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70AD"/>
                </a:solidFill>
                <a:latin typeface="Times New Roman" pitchFamily="18" charset="0"/>
                <a:cs typeface="Times New Roman" pitchFamily="18" charset="0"/>
              </a:rPr>
              <a:t>Versions of Workstation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801" y="1253471"/>
            <a:ext cx="5778764" cy="4062651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NT 3.1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1993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NT 3.5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1994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NT 3.51     1995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NT 4.0       1996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2000	          1999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XP	          2001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Vista	          2006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7	          2009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8	          2012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8.1	          2013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Windows 10              2015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6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8955" y="181182"/>
            <a:ext cx="8377237" cy="863600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4800" b="1" dirty="0">
              <a:solidFill>
                <a:srgbClr val="0070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961" y="1742108"/>
            <a:ext cx="428328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0000"/>
                </a:solidFill>
              </a:rPr>
              <a:t>Windows 7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menu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Taskbar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area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Snipping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Displaying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External Monitor or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Projector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LAN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explorer libraries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6416" y="1742108"/>
            <a:ext cx="4081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0000"/>
                </a:solidFill>
              </a:rPr>
              <a:t>Windows server 2008 R2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0486" y="2605708"/>
            <a:ext cx="447923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Directory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roles.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Failover Clustering.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Self-healing NTFS.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Hyper-V.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 Resource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Manager.</a:t>
            </a:r>
          </a:p>
          <a:p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65" y="3130650"/>
            <a:ext cx="5275630" cy="3656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93" y="5007828"/>
            <a:ext cx="8376592" cy="8636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32-bit </a:t>
            </a:r>
            <a:r>
              <a:rPr lang="en-US" sz="4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sz="4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64-bit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801" y="1253471"/>
            <a:ext cx="577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27104" y="270610"/>
          <a:ext cx="8127999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13634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32-bit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64-bit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4GB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128gb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2^32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2^64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Slow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Compatibility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possible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Possible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Less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More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Windows 95, 98, NT, 2000, XP, Vista.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dirty="0" smtClean="0"/>
                        <a:t>Windows 7,8,8.1,</a:t>
                      </a:r>
                      <a:r>
                        <a:rPr lang="en-US" baseline="0" dirty="0" smtClean="0"/>
                        <a:t> 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98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320" y="1717766"/>
            <a:ext cx="6972190" cy="2383972"/>
          </a:xfrm>
        </p:spPr>
        <p:txBody>
          <a:bodyPr>
            <a:noAutofit/>
          </a:bodyPr>
          <a:lstStyle/>
          <a:p>
            <a:r>
              <a:rPr lang="en-US" sz="9600" dirty="0" smtClean="0"/>
              <a:t>Windows</a:t>
            </a:r>
            <a:br>
              <a:rPr lang="en-US" sz="9600" dirty="0" smtClean="0"/>
            </a:br>
            <a:r>
              <a:rPr lang="en-US" sz="9600" dirty="0" smtClean="0"/>
              <a:t>Kernel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783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Kernel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174973" y="674295"/>
            <a:ext cx="569843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It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is a computer program, which have complete control over all other programs in the system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Central module of operating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Connects the application software to the system hardware.</a:t>
            </a:r>
            <a:endParaRPr lang="en-US" dirty="0">
              <a:solidFill>
                <a:srgbClr val="000000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328" y="3628950"/>
            <a:ext cx="3645724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5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60504"/>
            <a:ext cx="8376592" cy="863600"/>
          </a:xfrm>
        </p:spPr>
        <p:txBody>
          <a:bodyPr/>
          <a:lstStyle/>
          <a:p>
            <a:r>
              <a:rPr lang="en-US" dirty="0" smtClean="0">
                <a:solidFill>
                  <a:srgbClr val="0070AD"/>
                </a:solidFill>
              </a:rPr>
              <a:t>Monolithic Kernel</a:t>
            </a:r>
            <a:endParaRPr lang="en-US" dirty="0">
              <a:solidFill>
                <a:srgbClr val="0070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3415" y="1193800"/>
            <a:ext cx="53832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One single program that contains all of the code necessary to perform </a:t>
            </a:r>
            <a:r>
              <a:rPr 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every kernel </a:t>
            </a: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related task. 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Deals with the system services like process management, device management, </a:t>
            </a:r>
            <a:r>
              <a:rPr 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Interrupt </a:t>
            </a: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handling, file system etc.,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Acts as an interface between the hardware and software.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Faster execution because no queue process.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en-US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50" y="4171412"/>
            <a:ext cx="3518307" cy="219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82" y="5369436"/>
            <a:ext cx="8376592" cy="863600"/>
          </a:xfrm>
        </p:spPr>
        <p:txBody>
          <a:bodyPr/>
          <a:lstStyle/>
          <a:p>
            <a:r>
              <a:rPr lang="en-US" dirty="0">
                <a:solidFill>
                  <a:srgbClr val="0070AD"/>
                </a:solidFill>
              </a:rPr>
              <a:t>Micro Kernel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3391" y="609600"/>
            <a:ext cx="549965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Deals with basic scheduler, basic memory handling, basic I/O primitives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The microkernel design allows for easier management of code due to its division into user space services.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This also allows for increased security and stability resulting from the reduced amount of code running in kernel mode.</a:t>
            </a:r>
          </a:p>
          <a:p>
            <a:pPr algn="just"/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614" y="3840826"/>
            <a:ext cx="3565821" cy="22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0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Modes of Kernel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6435" y="4373217"/>
            <a:ext cx="5751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b="1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Mode</a:t>
            </a:r>
          </a:p>
          <a:p>
            <a:pPr marL="342900" indent="-342900">
              <a:buFontTx/>
              <a:buAutoNum type="arabicPeriod"/>
            </a:pPr>
            <a:r>
              <a:rPr lang="en-US" sz="2800" b="1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Mode</a:t>
            </a:r>
            <a:endParaRPr lang="en-US" sz="2800" b="1" dirty="0">
              <a:solidFill>
                <a:srgbClr val="0070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25" y="1895061"/>
            <a:ext cx="5950226" cy="41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10" y="4983534"/>
            <a:ext cx="8376592" cy="8636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Mode</a:t>
            </a:r>
            <a:r>
              <a:rPr lang="en-US" sz="3600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rgbClr val="0070A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2306" y="808383"/>
            <a:ext cx="63080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Mode in which the computer application runs.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When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the process is in user mode and requires any hardware resource, that request is sent to the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kernel.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imited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access to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hardware.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Also called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as less privileged mode, slave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mode or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restricted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mode.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8045" y="3200399"/>
            <a:ext cx="6858972" cy="3213463"/>
          </a:xfrm>
        </p:spPr>
        <p:txBody>
          <a:bodyPr>
            <a:noAutofit/>
          </a:bodyPr>
          <a:lstStyle/>
          <a:p>
            <a:r>
              <a:rPr lang="en-US" sz="9600" dirty="0" smtClean="0"/>
              <a:t>Introduction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7324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76" y="5360505"/>
            <a:ext cx="8376592" cy="863600"/>
          </a:xfrm>
        </p:spPr>
        <p:txBody>
          <a:bodyPr/>
          <a:lstStyle/>
          <a:p>
            <a:r>
              <a:rPr lang="en-US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mode</a:t>
            </a:r>
            <a:endParaRPr lang="en-US" dirty="0">
              <a:solidFill>
                <a:srgbClr val="0070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6492" y="961126"/>
            <a:ext cx="61385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Also called as System mode or Privileged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mode.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kernel is a software program which is used to access hardware components of a computer system. </a:t>
            </a:r>
            <a:endParaRPr lang="en-US" sz="24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When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the process is executing in user mode and if that process requires hardware resources such as RAM, printer </a:t>
            </a: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etc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, that process should send a request to the kernel. </a:t>
            </a:r>
            <a:endParaRPr lang="en-US" sz="24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Then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the computer enters Kernel Mode from user mode. </a:t>
            </a:r>
          </a:p>
          <a:p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Kernel Components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91548" y="3392557"/>
            <a:ext cx="35515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AD"/>
                </a:solidFill>
              </a:rPr>
              <a:t>1.HAL</a:t>
            </a:r>
          </a:p>
          <a:p>
            <a:r>
              <a:rPr lang="en-US" sz="3200" b="1" dirty="0" smtClean="0">
                <a:solidFill>
                  <a:srgbClr val="0070AD"/>
                </a:solidFill>
              </a:rPr>
              <a:t>2.Executive services</a:t>
            </a:r>
            <a:endParaRPr lang="en-US" sz="3200" b="1" dirty="0">
              <a:solidFill>
                <a:srgbClr val="0070A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4542661"/>
            <a:ext cx="547314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Abstraction layer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</a:rPr>
              <a:t>Isolates kernel from hardware variations.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</a:rPr>
              <a:t>It consists of a series of functions that hides or abstract the differences between hardware platforms.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83" y="1424166"/>
            <a:ext cx="6854217" cy="39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83" y="304800"/>
            <a:ext cx="6506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Executive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426" y="3695628"/>
            <a:ext cx="2804635" cy="2002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44" y="1109695"/>
            <a:ext cx="5306165" cy="2000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39" y="4111761"/>
            <a:ext cx="2323143" cy="1661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2" y="1082364"/>
            <a:ext cx="3596586" cy="2055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3913" y="3326296"/>
            <a:ext cx="313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Security Reference Monitor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3992" y="3326296"/>
            <a:ext cx="4579300" cy="37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                Process Control Block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3913" y="5772808"/>
            <a:ext cx="338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Local Procedure Call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0268" y="5772808"/>
            <a:ext cx="244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Plug and Play Manager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330" y="4111761"/>
            <a:ext cx="1588962" cy="15889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42782" y="5743450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Configuration Manager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5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OS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3673503"/>
            <a:ext cx="43043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What is an Operating </a:t>
            </a: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System?</a:t>
            </a:r>
          </a:p>
          <a:p>
            <a:pPr algn="just"/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operating system (OS) is system software that manages computer hardware and software resources and provides common services for computer programs.</a:t>
            </a:r>
          </a:p>
          <a:p>
            <a:pPr lvl="1" algn="just">
              <a:buFont typeface="Wingdings" pitchFamily="2" charset="2"/>
              <a:buChar char="Ø"/>
            </a:pPr>
            <a:endParaRPr lang="en-US" sz="24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endParaRPr lang="en-US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49" y="1379538"/>
            <a:ext cx="4267200" cy="511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0272"/>
            <a:ext cx="4214191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9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13" y="1207138"/>
            <a:ext cx="9629763" cy="5368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196" y="417318"/>
            <a:ext cx="62889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0"/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need operating system</a:t>
            </a:r>
            <a:endParaRPr lang="en-US" sz="3600" b="1" dirty="0">
              <a:ln w="0"/>
              <a:solidFill>
                <a:srgbClr val="0070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6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35209" y="121156"/>
            <a:ext cx="5070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Systems</a:t>
            </a:r>
            <a:endParaRPr lang="en-US" sz="3200" b="1" dirty="0">
              <a:solidFill>
                <a:srgbClr val="0070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0165" y="729897"/>
            <a:ext cx="3671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Batch Operating System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38369" y="780930"/>
            <a:ext cx="3317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Time-Sharing Operating Systems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104" y="3710227"/>
            <a:ext cx="3028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Distributed Operating System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38369" y="3940377"/>
            <a:ext cx="27863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Network Operating System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2" y="1241332"/>
            <a:ext cx="4059919" cy="2248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109" y="1119484"/>
            <a:ext cx="4520541" cy="2325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2" y="4048781"/>
            <a:ext cx="4030421" cy="2710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119" y="4571134"/>
            <a:ext cx="3200813" cy="1942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99" y="3940377"/>
            <a:ext cx="3208001" cy="26629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41312" y="3444389"/>
            <a:ext cx="2944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Real-Time Operating System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02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080" y="563217"/>
            <a:ext cx="8376592" cy="863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What is Windows OS?</a:t>
            </a:r>
            <a:endParaRPr lang="en-US" sz="4000" dirty="0">
              <a:solidFill>
                <a:srgbClr val="0070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1702" y="1869730"/>
            <a:ext cx="7269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D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eveloped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by Microsoft. </a:t>
            </a:r>
            <a:endParaRPr lang="en-US" sz="24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Each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version of Windows includes a graphical user interface, with a desktop that allows users to view files and folders in windows. </a:t>
            </a:r>
            <a:endParaRPr lang="en-US" sz="24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D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esigned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for both home computing and professional purposes. </a:t>
            </a: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73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583"/>
          <a:stretch/>
        </p:blipFill>
        <p:spPr>
          <a:xfrm>
            <a:off x="785611" y="682382"/>
            <a:ext cx="10599313" cy="53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78" y="419233"/>
            <a:ext cx="8376592" cy="494138"/>
          </a:xfrm>
        </p:spPr>
        <p:txBody>
          <a:bodyPr>
            <a:normAutofit fontScale="90000"/>
          </a:bodyPr>
          <a:lstStyle/>
          <a:p>
            <a:r>
              <a:rPr lang="en-US" sz="4400" u="sng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</a:t>
            </a:r>
            <a:r>
              <a:rPr lang="en-US" sz="4400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4400" u="sng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  <a:r>
              <a:rPr lang="en-US" sz="4400" dirty="0" smtClean="0">
                <a:solidFill>
                  <a:srgbClr val="0070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Windows OS</a:t>
            </a:r>
            <a:endParaRPr lang="en-US" sz="4400" dirty="0">
              <a:solidFill>
                <a:srgbClr val="0070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14" y="3507089"/>
            <a:ext cx="6390662" cy="317796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8295" y="3662638"/>
            <a:ext cx="40697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 spread.</a:t>
            </a:r>
          </a:p>
          <a:p>
            <a:pPr>
              <a:buFont typeface="+mj-lt"/>
              <a:buAutoNum type="arabicPeriod"/>
            </a:pPr>
            <a:endParaRPr lang="en-US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 very expensive.</a:t>
            </a:r>
          </a:p>
          <a:p>
            <a:pPr>
              <a:buFont typeface="+mj-lt"/>
              <a:buAutoNum type="arabicPeriod"/>
            </a:pPr>
            <a:endParaRPr lang="en-US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most popular softwares.</a:t>
            </a:r>
          </a:p>
          <a:p>
            <a:pPr>
              <a:buFont typeface="+mj-lt"/>
              <a:buAutoNum type="arabicPeriod"/>
            </a:pPr>
            <a:endParaRPr lang="en-US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 NT series after 2004 are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stabler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securer.</a:t>
            </a:r>
          </a:p>
          <a:p>
            <a:pPr>
              <a:buFont typeface="+mj-lt"/>
              <a:buAutoNum type="arabicPeriod"/>
            </a:pPr>
            <a:endParaRPr lang="en-US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901521" y="1056068"/>
            <a:ext cx="12879" cy="245986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009453" y="1056068"/>
            <a:ext cx="75811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strong enough for high security.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buggy.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series are big.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ME and earlier 9x versions are unstable and insecure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codes of Windows are closed, owned by Microsoft</a:t>
            </a:r>
          </a:p>
        </p:txBody>
      </p:sp>
      <p:cxnSp>
        <p:nvCxnSpPr>
          <p:cNvPr id="24" name="Elbow Connector 23"/>
          <p:cNvCxnSpPr/>
          <p:nvPr/>
        </p:nvCxnSpPr>
        <p:spPr>
          <a:xfrm>
            <a:off x="2546252" y="913371"/>
            <a:ext cx="2208628" cy="800867"/>
          </a:xfrm>
          <a:prstGeom prst="bentConnector3">
            <a:avLst>
              <a:gd name="adj1" fmla="val 46815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4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WORKSTATION SERVER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247861" y="1431235"/>
            <a:ext cx="5698435" cy="491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A workstation is a special computer designed for technical or scientific applications</a:t>
            </a:r>
            <a:r>
              <a:rPr lang="en-US" sz="2000" dirty="0" smtClean="0">
                <a:solidFill>
                  <a:srgbClr val="000000"/>
                </a:solidFill>
                <a:cs typeface="Times New Roman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Intended primarily to be used by one person at a time, they are commonly connected to a local area network and run multi-user operating systems.</a:t>
            </a:r>
          </a:p>
          <a:p>
            <a:pPr lvl="1" algn="just">
              <a:lnSpc>
                <a:spcPct val="150000"/>
              </a:lnSpc>
            </a:pPr>
            <a:endParaRPr lang="en-US" sz="900" dirty="0">
              <a:solidFill>
                <a:srgbClr val="000000"/>
              </a:solidFill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Workstations </a:t>
            </a:r>
            <a:r>
              <a:rPr lang="en-US" sz="2000" dirty="0" smtClean="0">
                <a:solidFill>
                  <a:srgbClr val="000000"/>
                </a:solidFill>
                <a:cs typeface="Times New Roman" pitchFamily="18" charset="0"/>
              </a:rPr>
              <a:t>offers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higher performance than mainstream personal computers, especially with respect to </a:t>
            </a:r>
            <a:r>
              <a:rPr lang="en-US" sz="2000" dirty="0" smtClean="0">
                <a:solidFill>
                  <a:srgbClr val="000000"/>
                </a:solidFill>
                <a:cs typeface="Times New Roman" pitchFamily="18" charset="0"/>
              </a:rPr>
              <a:t>CPU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and graphics, memory capacity, 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  <a:cs typeface="Times New Roman" pitchFamily="18" charset="0"/>
              </a:rPr>
              <a:t>and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multitasking </a:t>
            </a:r>
            <a:r>
              <a:rPr lang="en-US" sz="2000" dirty="0" smtClean="0">
                <a:solidFill>
                  <a:srgbClr val="000000"/>
                </a:solidFill>
                <a:cs typeface="Times New Roman" pitchFamily="18" charset="0"/>
              </a:rPr>
              <a:t>capability.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75" y="1963359"/>
            <a:ext cx="3760798" cy="29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38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Widescreen</PresentationFormat>
  <Paragraphs>141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Introduction</vt:lpstr>
      <vt:lpstr>Introduction to OS</vt:lpstr>
      <vt:lpstr>PowerPoint Presentation</vt:lpstr>
      <vt:lpstr>PowerPoint Presentation</vt:lpstr>
      <vt:lpstr>What is Windows OS?</vt:lpstr>
      <vt:lpstr>PowerPoint Presentation</vt:lpstr>
      <vt:lpstr>Pros and Cons of Windows OS</vt:lpstr>
      <vt:lpstr>WORKSTATION SERVER</vt:lpstr>
      <vt:lpstr>What is windows server OS?</vt:lpstr>
      <vt:lpstr>Versions of Workstation</vt:lpstr>
      <vt:lpstr>Features</vt:lpstr>
      <vt:lpstr>32-bit vs 64-bit</vt:lpstr>
      <vt:lpstr>Windows Kernel</vt:lpstr>
      <vt:lpstr>Kernel</vt:lpstr>
      <vt:lpstr>Monolithic Kernel</vt:lpstr>
      <vt:lpstr>Micro Kernel</vt:lpstr>
      <vt:lpstr>Modes of Kernel</vt:lpstr>
      <vt:lpstr> User Mode </vt:lpstr>
      <vt:lpstr>Kernel mode</vt:lpstr>
      <vt:lpstr>Kernel Components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Samiti, Rahul</dc:creator>
  <cp:lastModifiedBy>Samiti, Rahul</cp:lastModifiedBy>
  <cp:revision>1</cp:revision>
  <dcterms:created xsi:type="dcterms:W3CDTF">2018-08-01T08:20:11Z</dcterms:created>
  <dcterms:modified xsi:type="dcterms:W3CDTF">2018-08-01T08:20:22Z</dcterms:modified>
</cp:coreProperties>
</file>